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6"/>
  </p:notesMasterIdLst>
  <p:handoutMasterIdLst>
    <p:handoutMasterId r:id="rId27"/>
  </p:handoutMasterIdLst>
  <p:sldIdLst>
    <p:sldId id="302" r:id="rId2"/>
    <p:sldId id="281" r:id="rId3"/>
    <p:sldId id="306" r:id="rId4"/>
    <p:sldId id="307" r:id="rId5"/>
    <p:sldId id="308" r:id="rId6"/>
    <p:sldId id="273" r:id="rId7"/>
    <p:sldId id="277" r:id="rId8"/>
    <p:sldId id="282" r:id="rId9"/>
    <p:sldId id="284" r:id="rId10"/>
    <p:sldId id="275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260" r:id="rId23"/>
    <p:sldId id="286" r:id="rId24"/>
    <p:sldId id="305" r:id="rId25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00FF"/>
    <a:srgbClr val="393939"/>
    <a:srgbClr val="888888"/>
    <a:srgbClr val="E6E6E6"/>
    <a:srgbClr val="323E1A"/>
    <a:srgbClr val="003300"/>
    <a:srgbClr val="00009A"/>
    <a:srgbClr val="0000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94668" autoAdjust="0"/>
  </p:normalViewPr>
  <p:slideViewPr>
    <p:cSldViewPr showGuides="1">
      <p:cViewPr varScale="1">
        <p:scale>
          <a:sx n="64" d="100"/>
          <a:sy n="64" d="100"/>
        </p:scale>
        <p:origin x="-808" y="-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570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2020/7/30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2020/7/30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39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封面</a:t>
            </a:r>
            <a:endParaRPr lang="zh-TW" alt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54531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352600" y="16288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64599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按一下編輯文字樣式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154876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13025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0856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91527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527188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513" y="1268759"/>
            <a:ext cx="5943600" cy="3458815"/>
          </a:xfr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538248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712640" y="1628800"/>
            <a:ext cx="6840760" cy="4752528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1525868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33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52600" y="16288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7785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8894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52600" y="16288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293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352600" y="16288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0646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9121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75170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9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352600" y="1628800"/>
            <a:ext cx="720080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第一層 </a:t>
            </a:r>
            <a:r>
              <a:rPr lang="en-US" altLang="zh-TW" dirty="0" smtClean="0"/>
              <a:t>28</a:t>
            </a:r>
            <a:r>
              <a:rPr lang="zh-TW" altLang="en-US" dirty="0" smtClean="0"/>
              <a:t>號 粗體</a:t>
            </a:r>
          </a:p>
          <a:p>
            <a:pPr lvl="1"/>
            <a:r>
              <a:rPr lang="zh-TW" altLang="en-US" dirty="0" smtClean="0"/>
              <a:t>第二層 </a:t>
            </a:r>
            <a:r>
              <a:rPr lang="en-US" altLang="zh-TW" dirty="0" smtClean="0"/>
              <a:t>24</a:t>
            </a:r>
            <a:r>
              <a:rPr lang="zh-TW" altLang="en-US" dirty="0" smtClean="0"/>
              <a:t>號 粗體</a:t>
            </a:r>
          </a:p>
          <a:p>
            <a:pPr lvl="2"/>
            <a:r>
              <a:rPr lang="zh-TW" altLang="en-US" dirty="0" smtClean="0"/>
              <a:t>第三層 </a:t>
            </a:r>
            <a:r>
              <a:rPr lang="en-US" altLang="zh-TW" dirty="0" smtClean="0"/>
              <a:t>20</a:t>
            </a:r>
            <a:r>
              <a:rPr lang="zh-TW" altLang="en-US" dirty="0" smtClean="0"/>
              <a:t>號</a:t>
            </a:r>
          </a:p>
          <a:p>
            <a:pPr lvl="3"/>
            <a:r>
              <a:rPr lang="zh-TW" altLang="en-US" dirty="0" smtClean="0"/>
              <a:t>第四層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</a:p>
          <a:p>
            <a:pPr lvl="4"/>
            <a:r>
              <a:rPr lang="zh-TW" altLang="en-US" dirty="0" smtClean="0"/>
              <a:t>第五層 </a:t>
            </a:r>
            <a:r>
              <a:rPr lang="en-US" altLang="zh-TW" dirty="0" smtClean="0"/>
              <a:t>18</a:t>
            </a:r>
            <a:r>
              <a:rPr lang="zh-TW" altLang="en-US" dirty="0" smtClean="0"/>
              <a:t>號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  <a:latin typeface="+mn-lt"/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itchFamily="34" charset="0"/>
        <a:buChar char="–"/>
        <a:defRPr sz="24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itchFamily="34" charset="0"/>
        <a:buChar char="•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itchFamily="34" charset="0"/>
        <a:buChar char="–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23560;&#38988;.mp4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84648" y="1628800"/>
            <a:ext cx="6480720" cy="30862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520" y="0"/>
            <a:ext cx="8640960" cy="165618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SMIT12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廚房助手</a:t>
            </a:r>
            <a:endParaRPr lang="zh-TW" altLang="en-US" sz="5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093296"/>
            <a:ext cx="2786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r>
              <a:rPr lang="en-US" altLang="zh-TW" sz="1600" dirty="0" smtClean="0">
                <a:solidFill>
                  <a:schemeClr val="accent4"/>
                </a:solidFill>
                <a:latin typeface="+mn-lt"/>
              </a:rPr>
              <a:t>www.iii.org.tw</a:t>
            </a:r>
            <a:endParaRPr lang="en-US" altLang="zh-TW" sz="16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416496" y="4941168"/>
            <a:ext cx="8856984" cy="1008112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"/>
              </a:spcBef>
              <a:buClrTx/>
              <a:defRPr/>
            </a:pPr>
            <a:r>
              <a:rPr lang="zh-TW" altLang="en-US" sz="1800" b="0" dirty="0" smtClean="0">
                <a:solidFill>
                  <a:schemeClr val="bg1"/>
                </a:solidFill>
                <a:latin typeface="+mj-ea"/>
                <a:ea typeface="+mj-ea"/>
              </a:rPr>
              <a:t>指導老師：王偉璁老師、錢達智老師、朱克剛老師、許雅婷老師　</a:t>
            </a:r>
            <a:endParaRPr lang="en-US" altLang="zh-TW" sz="1800" b="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spcBef>
                <a:spcPct val="10000"/>
              </a:spcBef>
              <a:buClrTx/>
              <a:defRPr/>
            </a:pPr>
            <a:r>
              <a:rPr lang="zh-TW" altLang="en-US" sz="1800" b="0" dirty="0" smtClean="0">
                <a:solidFill>
                  <a:schemeClr val="bg1"/>
                </a:solidFill>
                <a:latin typeface="+mj-ea"/>
                <a:ea typeface="+mj-ea"/>
              </a:rPr>
              <a:t>組員：梁凱婷、羅毓翔、江婉甄、張子平</a:t>
            </a:r>
            <a:endParaRPr lang="en-US" altLang="zh-TW" sz="1800" b="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611766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88504" y="2276872"/>
            <a:ext cx="5472113" cy="381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特餐介紹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36576" y="1266777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對於低</a:t>
            </a:r>
            <a:r>
              <a:rPr lang="en-US" altLang="zh-TW" dirty="0" smtClean="0">
                <a:solidFill>
                  <a:srgbClr val="FFFF00"/>
                </a:solidFill>
              </a:rPr>
              <a:t>GI</a:t>
            </a:r>
            <a:r>
              <a:rPr lang="zh-TW" altLang="en-US" dirty="0" smtClean="0">
                <a:solidFill>
                  <a:srgbClr val="FFFF00"/>
                </a:solidFill>
              </a:rPr>
              <a:t>、低脂、低鈉，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各種料理的介紹，與食用建議。</a:t>
            </a:r>
          </a:p>
        </p:txBody>
      </p:sp>
      <p:sp>
        <p:nvSpPr>
          <p:cNvPr id="7" name="向上箭號 6"/>
          <p:cNvSpPr/>
          <p:nvPr/>
        </p:nvSpPr>
        <p:spPr>
          <a:xfrm>
            <a:off x="2576736" y="1844824"/>
            <a:ext cx="288032" cy="602819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69224" y="148478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收藏式</a:t>
            </a:r>
            <a:r>
              <a:rPr lang="zh-TW" altLang="en-US" dirty="0" smtClean="0">
                <a:solidFill>
                  <a:srgbClr val="FFFF00"/>
                </a:solidFill>
              </a:rPr>
              <a:t>選單，方便閱覽。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1152" y="2276872"/>
            <a:ext cx="3240360" cy="30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向上箭號 8"/>
          <p:cNvSpPr/>
          <p:nvPr/>
        </p:nvSpPr>
        <p:spPr>
          <a:xfrm>
            <a:off x="7977336" y="1844824"/>
            <a:ext cx="288032" cy="1656184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會員系統</a:t>
            </a:r>
            <a:r>
              <a:rPr lang="en-US" altLang="zh-TW" dirty="0"/>
              <a:t>-</a:t>
            </a:r>
            <a:r>
              <a:rPr lang="zh-TW" altLang="en-US" dirty="0"/>
              <a:t>註冊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="" xmlns:a16="http://schemas.microsoft.com/office/drawing/2014/main" id="{EAF78F90-DD0B-47B9-B409-828FA5E6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600" y="1628800"/>
            <a:ext cx="7200800" cy="46805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B0C63D18-72C9-4140-A9C6-168FC90435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6104" y="1228771"/>
            <a:ext cx="7977336" cy="529657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1F7F0DE4-43C7-4935-BEA2-51A7E4F10B62}"/>
              </a:ext>
            </a:extLst>
          </p:cNvPr>
          <p:cNvSpPr txBox="1"/>
          <p:nvPr/>
        </p:nvSpPr>
        <p:spPr>
          <a:xfrm>
            <a:off x="6625683" y="282864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Ajax</a:t>
            </a:r>
            <a:r>
              <a:rPr lang="zh-TW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提交</a:t>
            </a:r>
          </a:p>
        </p:txBody>
      </p:sp>
      <p:sp>
        <p:nvSpPr>
          <p:cNvPr id="10" name="向上箭號 6">
            <a:extLst>
              <a:ext uri="{FF2B5EF4-FFF2-40B4-BE49-F238E27FC236}">
                <a16:creationId xmlns="" xmlns:a16="http://schemas.microsoft.com/office/drawing/2014/main" id="{6DC66BB8-AC0D-4442-BA3D-A9311F99AA98}"/>
              </a:ext>
            </a:extLst>
          </p:cNvPr>
          <p:cNvSpPr/>
          <p:nvPr/>
        </p:nvSpPr>
        <p:spPr>
          <a:xfrm rot="5400000">
            <a:off x="5538224" y="2352417"/>
            <a:ext cx="240609" cy="1193074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6CF87D61-D29A-4100-B780-9B10BD6D2EE8}"/>
              </a:ext>
            </a:extLst>
          </p:cNvPr>
          <p:cNvSpPr txBox="1"/>
          <p:nvPr/>
        </p:nvSpPr>
        <p:spPr>
          <a:xfrm>
            <a:off x="6625683" y="4623753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FFFF00"/>
                </a:solidFill>
                <a:highlight>
                  <a:srgbClr val="000000"/>
                </a:highlight>
              </a:rPr>
              <a:t>Jquery</a:t>
            </a: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</a:rPr>
              <a:t> </a:t>
            </a:r>
            <a:r>
              <a:rPr lang="en-US" altLang="zh-TW" sz="2000" dirty="0" err="1">
                <a:solidFill>
                  <a:srgbClr val="FFFF00"/>
                </a:solidFill>
                <a:highlight>
                  <a:srgbClr val="000000"/>
                </a:highlight>
              </a:rPr>
              <a:t>attr</a:t>
            </a: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</a:rPr>
              <a:t>()</a:t>
            </a:r>
            <a:endParaRPr lang="zh-TW" altLang="en-US" sz="20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4" name="向上箭號 6">
            <a:extLst>
              <a:ext uri="{FF2B5EF4-FFF2-40B4-BE49-F238E27FC236}">
                <a16:creationId xmlns="" xmlns:a16="http://schemas.microsoft.com/office/drawing/2014/main" id="{CC5C6A08-E740-43AA-8AB8-4949D0AAA1B9}"/>
              </a:ext>
            </a:extLst>
          </p:cNvPr>
          <p:cNvSpPr/>
          <p:nvPr/>
        </p:nvSpPr>
        <p:spPr>
          <a:xfrm rot="5400000">
            <a:off x="5584861" y="3838915"/>
            <a:ext cx="147335" cy="1193075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9169592F-71A4-4C33-9B91-84C6B3489DE3}"/>
              </a:ext>
            </a:extLst>
          </p:cNvPr>
          <p:cNvSpPr txBox="1"/>
          <p:nvPr/>
        </p:nvSpPr>
        <p:spPr>
          <a:xfrm>
            <a:off x="6625683" y="4038397"/>
            <a:ext cx="186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正規表示法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9B545107-3A3A-4675-B768-422CDD3359D2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925992" y="2287302"/>
            <a:ext cx="3816424" cy="9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會員系統</a:t>
            </a:r>
            <a:r>
              <a:rPr lang="en-US" altLang="zh-TW" dirty="0"/>
              <a:t>-</a:t>
            </a:r>
            <a:r>
              <a:rPr lang="zh-TW" altLang="en-US" dirty="0"/>
              <a:t>生日折扣</a:t>
            </a:r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C801B880-D369-4405-B871-3912A7B332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8159" y="1046168"/>
            <a:ext cx="7930234" cy="5598214"/>
          </a:xfrm>
          <a:prstGeom prst="rect">
            <a:avLst/>
          </a:prstGeom>
        </p:spPr>
      </p:pic>
      <p:pic>
        <p:nvPicPr>
          <p:cNvPr id="17" name="內容版面配置區 16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B564D478-AEDB-4378-B826-76234C66C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488" y="1046168"/>
            <a:ext cx="3760193" cy="3390944"/>
          </a:xfrm>
        </p:spPr>
      </p:pic>
      <p:cxnSp>
        <p:nvCxnSpPr>
          <p:cNvPr id="22" name="接點: 肘形 21">
            <a:extLst>
              <a:ext uri="{FF2B5EF4-FFF2-40B4-BE49-F238E27FC236}">
                <a16:creationId xmlns="" xmlns:a16="http://schemas.microsoft.com/office/drawing/2014/main" id="{4A431B38-A6D2-4575-AA74-7B6AA3C91032}"/>
              </a:ext>
            </a:extLst>
          </p:cNvPr>
          <p:cNvCxnSpPr>
            <a:cxnSpLocks/>
          </p:cNvCxnSpPr>
          <p:nvPr/>
        </p:nvCxnSpPr>
        <p:spPr>
          <a:xfrm>
            <a:off x="992560" y="4797152"/>
            <a:ext cx="6552728" cy="781009"/>
          </a:xfrm>
          <a:prstGeom prst="bentConnector3">
            <a:avLst>
              <a:gd name="adj1" fmla="val 57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會員系統</a:t>
            </a:r>
            <a:r>
              <a:rPr lang="en-US" altLang="zh-TW" dirty="0"/>
              <a:t>-</a:t>
            </a:r>
            <a:r>
              <a:rPr lang="zh-TW" altLang="en-US" dirty="0"/>
              <a:t>登入</a:t>
            </a:r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8A97DEC7-EDAB-47CA-ACC5-D9ED5C9D8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488" y="1261597"/>
            <a:ext cx="6949333" cy="4679950"/>
          </a:xfr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CB83FCCF-B389-4A5B-92F3-CB46D5664F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6007" y="2596801"/>
            <a:ext cx="5316251" cy="38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32520" y="332656"/>
            <a:ext cx="8640960" cy="720080"/>
          </a:xfrm>
        </p:spPr>
        <p:txBody>
          <a:bodyPr/>
          <a:lstStyle/>
          <a:p>
            <a:r>
              <a:rPr lang="zh-TW" altLang="en-US" dirty="0"/>
              <a:t>會員系統</a:t>
            </a:r>
            <a:r>
              <a:rPr lang="en-US" altLang="zh-TW" dirty="0"/>
              <a:t>-</a:t>
            </a:r>
            <a:r>
              <a:rPr lang="zh-TW" altLang="en-US" dirty="0"/>
              <a:t>登入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0472" y="1484784"/>
            <a:ext cx="9561512" cy="451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136631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會員資料</a:t>
            </a:r>
            <a:r>
              <a:rPr lang="en-US" altLang="zh-TW" dirty="0"/>
              <a:t>-</a:t>
            </a:r>
            <a:r>
              <a:rPr lang="zh-TW" altLang="en-US" dirty="0"/>
              <a:t>修改</a:t>
            </a:r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4DF3C13E-8A14-4F91-AC0B-9B6A247FA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744" y="970980"/>
            <a:ext cx="7200900" cy="4606654"/>
          </a:xfr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EA4F25C1-EA3A-4844-884D-06ADF85930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6758" y="970980"/>
            <a:ext cx="5093623" cy="5630706"/>
          </a:xfrm>
          <a:prstGeom prst="rect">
            <a:avLst/>
          </a:prstGeom>
        </p:spPr>
      </p:pic>
      <p:sp>
        <p:nvSpPr>
          <p:cNvPr id="7" name="向上箭號 6"/>
          <p:cNvSpPr/>
          <p:nvPr/>
        </p:nvSpPr>
        <p:spPr>
          <a:xfrm rot="5400000">
            <a:off x="3390592" y="2800673"/>
            <a:ext cx="216024" cy="1616693"/>
          </a:xfrm>
          <a:prstGeom prst="upArrow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36576" y="590919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修改會員手機號碼為例</a:t>
            </a:r>
          </a:p>
        </p:txBody>
      </p:sp>
      <p:pic>
        <p:nvPicPr>
          <p:cNvPr id="14" name="圖片 13" descr="一張含有 畫畫 的圖片&#10;&#10;自動產生的描述">
            <a:extLst>
              <a:ext uri="{FF2B5EF4-FFF2-40B4-BE49-F238E27FC236}">
                <a16:creationId xmlns="" xmlns:a16="http://schemas.microsoft.com/office/drawing/2014/main" id="{09A255A9-F46E-4AE4-9D5D-E0E0C5C9A8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1714" y="2924944"/>
            <a:ext cx="1933575" cy="1238250"/>
          </a:xfrm>
          <a:prstGeom prst="rect">
            <a:avLst/>
          </a:prstGeom>
        </p:spPr>
      </p:pic>
      <p:pic>
        <p:nvPicPr>
          <p:cNvPr id="24" name="圖片 23" descr="一張含有 刀 的圖片&#10;&#10;自動產生的描述">
            <a:extLst>
              <a:ext uri="{FF2B5EF4-FFF2-40B4-BE49-F238E27FC236}">
                <a16:creationId xmlns="" xmlns:a16="http://schemas.microsoft.com/office/drawing/2014/main" id="{929EB645-09FF-4A5A-BA5D-943011C352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1236916"/>
            <a:ext cx="4682319" cy="8763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="" xmlns:a16="http://schemas.microsoft.com/office/drawing/2014/main" id="{153DDF0E-D10D-4C86-A1F4-CE042520A0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412" y="2988005"/>
            <a:ext cx="1666008" cy="11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購物車系統</a:t>
            </a:r>
            <a:r>
              <a:rPr lang="en-US" altLang="zh-TW" dirty="0"/>
              <a:t>-</a:t>
            </a:r>
            <a:r>
              <a:rPr lang="zh-TW" altLang="en-US" dirty="0"/>
              <a:t>加入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9A210594-CCFF-4ABE-B0C8-5271AA0B2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0472" y="1216684"/>
            <a:ext cx="7557828" cy="3684360"/>
          </a:xfr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B5911635-1C6E-41EE-8F87-030E7C884E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82715" y="2624777"/>
            <a:ext cx="7222813" cy="38285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AC5F059-127B-4645-91A0-74D454C926F6}"/>
              </a:ext>
            </a:extLst>
          </p:cNvPr>
          <p:cNvSpPr/>
          <p:nvPr/>
        </p:nvSpPr>
        <p:spPr>
          <a:xfrm>
            <a:off x="342189" y="3596885"/>
            <a:ext cx="1658483" cy="39604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接點: 肘形 37">
            <a:extLst>
              <a:ext uri="{FF2B5EF4-FFF2-40B4-BE49-F238E27FC236}">
                <a16:creationId xmlns="" xmlns:a16="http://schemas.microsoft.com/office/drawing/2014/main" id="{740178D7-C1E2-4AF9-ADE7-88E352AB0F00}"/>
              </a:ext>
            </a:extLst>
          </p:cNvPr>
          <p:cNvCxnSpPr>
            <a:cxnSpLocks/>
          </p:cNvCxnSpPr>
          <p:nvPr/>
        </p:nvCxnSpPr>
        <p:spPr>
          <a:xfrm>
            <a:off x="1280592" y="1739868"/>
            <a:ext cx="7168966" cy="825036"/>
          </a:xfrm>
          <a:prstGeom prst="bentConnector3">
            <a:avLst>
              <a:gd name="adj1" fmla="val 99957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="" xmlns:a16="http://schemas.microsoft.com/office/drawing/2014/main" id="{AF50BEA4-538A-4585-9A43-BE2F94E1BEA6}"/>
              </a:ext>
            </a:extLst>
          </p:cNvPr>
          <p:cNvCxnSpPr/>
          <p:nvPr/>
        </p:nvCxnSpPr>
        <p:spPr>
          <a:xfrm>
            <a:off x="1314500" y="1725388"/>
            <a:ext cx="0" cy="7077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="" xmlns:a16="http://schemas.microsoft.com/office/drawing/2014/main" id="{9C69479B-547E-473C-8340-F959D8A62D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02749" y="4719309"/>
            <a:ext cx="1296144" cy="875765"/>
          </a:xfrm>
          <a:prstGeom prst="bentConnector3">
            <a:avLst>
              <a:gd name="adj1" fmla="val 296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購物車系統</a:t>
            </a:r>
            <a:r>
              <a:rPr lang="en-US" altLang="zh-TW" dirty="0"/>
              <a:t>-</a:t>
            </a:r>
            <a:r>
              <a:rPr lang="zh-TW" altLang="en-US" dirty="0"/>
              <a:t>修改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344771" y="1052736"/>
            <a:ext cx="7288465" cy="560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 descr="一張含有 桌, 畫畫 的圖片&#10;&#10;自動產生的描述">
            <a:extLst>
              <a:ext uri="{FF2B5EF4-FFF2-40B4-BE49-F238E27FC236}">
                <a16:creationId xmlns="" xmlns:a16="http://schemas.microsoft.com/office/drawing/2014/main" id="{34BFEF8E-E5CE-45A4-9712-2F1017207B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3176" y="4535830"/>
            <a:ext cx="2836008" cy="784428"/>
          </a:xfrm>
          <a:prstGeom prst="rect">
            <a:avLst/>
          </a:prstGeom>
        </p:spPr>
      </p:pic>
      <p:sp>
        <p:nvSpPr>
          <p:cNvPr id="9" name="向上箭號 6">
            <a:extLst>
              <a:ext uri="{FF2B5EF4-FFF2-40B4-BE49-F238E27FC236}">
                <a16:creationId xmlns="" xmlns:a16="http://schemas.microsoft.com/office/drawing/2014/main" id="{D5E1DA39-FCEC-4088-AB57-8A7FEB9B4105}"/>
              </a:ext>
            </a:extLst>
          </p:cNvPr>
          <p:cNvSpPr/>
          <p:nvPr/>
        </p:nvSpPr>
        <p:spPr>
          <a:xfrm rot="5400000">
            <a:off x="6922791" y="4489239"/>
            <a:ext cx="166896" cy="794111"/>
          </a:xfrm>
          <a:prstGeom prst="upArrow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6E2F1ADF-1EE3-4AEC-8AEB-76113ACAA017}"/>
              </a:ext>
            </a:extLst>
          </p:cNvPr>
          <p:cNvSpPr txBox="1"/>
          <p:nvPr/>
        </p:nvSpPr>
        <p:spPr>
          <a:xfrm>
            <a:off x="3773176" y="42465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商品數量更改，數量輸入</a:t>
            </a:r>
            <a:r>
              <a:rPr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0</a:t>
            </a:r>
            <a:endParaRPr lang="zh-TW" altLang="en-US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購物車系統</a:t>
            </a:r>
            <a:r>
              <a:rPr lang="en-US" altLang="zh-TW" dirty="0"/>
              <a:t>-</a:t>
            </a:r>
            <a:r>
              <a:rPr lang="zh-TW" altLang="en-US" dirty="0"/>
              <a:t>修改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352600" y="1187113"/>
            <a:ext cx="7100564" cy="528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1875706" y="587225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合計與總金額也會一同修改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7C14B762-5776-4F87-99BF-8B4E27C4E6AB}"/>
              </a:ext>
            </a:extLst>
          </p:cNvPr>
          <p:cNvSpPr txBox="1"/>
          <p:nvPr/>
        </p:nvSpPr>
        <p:spPr>
          <a:xfrm>
            <a:off x="1884874" y="5435932"/>
            <a:ext cx="141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商品已移除</a:t>
            </a: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購物車系統</a:t>
            </a:r>
            <a:r>
              <a:rPr lang="en-US" altLang="zh-TW" dirty="0"/>
              <a:t>-</a:t>
            </a:r>
            <a:r>
              <a:rPr lang="zh-TW" altLang="en-US" dirty="0"/>
              <a:t>送出訂單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352600" y="1196752"/>
            <a:ext cx="7250849" cy="534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4016896" y="580526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資料填寫齊全後，確認結帳！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="" xmlns:a16="http://schemas.microsoft.com/office/drawing/2014/main" id="{BD657266-688A-453E-BDB4-24FB01D23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22524" y="3535540"/>
            <a:ext cx="2877377" cy="2232248"/>
          </a:xfrm>
          <a:prstGeom prst="bentConnector3">
            <a:avLst>
              <a:gd name="adj1" fmla="val 10031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072680" y="2276872"/>
            <a:ext cx="7200800" cy="3096344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sz="2400" dirty="0" smtClean="0"/>
              <a:t>梁凱婷：</a:t>
            </a:r>
            <a:r>
              <a:rPr lang="zh-TW" altLang="en-US" sz="2000" dirty="0"/>
              <a:t>網頁規劃與建置、資料庫</a:t>
            </a:r>
            <a:r>
              <a:rPr lang="zh-TW" altLang="en-US" sz="2000" dirty="0" smtClean="0"/>
              <a:t>建置</a:t>
            </a:r>
            <a:endParaRPr lang="en-US" altLang="zh-TW" sz="2000" dirty="0" smtClean="0"/>
          </a:p>
          <a:p>
            <a:pPr>
              <a:lnSpc>
                <a:spcPts val="3600"/>
              </a:lnSpc>
            </a:pPr>
            <a:r>
              <a:rPr lang="zh-TW" altLang="en-US" sz="2400" dirty="0" smtClean="0"/>
              <a:t>羅毓翔：</a:t>
            </a:r>
            <a:r>
              <a:rPr lang="zh-TW" altLang="en-US" sz="2000" dirty="0" smtClean="0"/>
              <a:t>網頁素材整理、簡報、企劃書製作</a:t>
            </a:r>
            <a:endParaRPr lang="en-US" altLang="zh-TW" sz="2000" dirty="0" smtClean="0"/>
          </a:p>
          <a:p>
            <a:pPr>
              <a:lnSpc>
                <a:spcPts val="3600"/>
              </a:lnSpc>
            </a:pPr>
            <a:r>
              <a:rPr lang="zh-TW" altLang="en-US" sz="2400" dirty="0" smtClean="0"/>
              <a:t>江婉甄：</a:t>
            </a:r>
            <a:r>
              <a:rPr lang="zh-TW" altLang="en-US" sz="2000" dirty="0" smtClean="0"/>
              <a:t>網頁建置、</a:t>
            </a:r>
            <a:r>
              <a:rPr lang="en-US" altLang="zh-TW" sz="2000" dirty="0" smtClean="0"/>
              <a:t>LOGO</a:t>
            </a:r>
            <a:r>
              <a:rPr lang="zh-TW" altLang="en-US" sz="2000" dirty="0" smtClean="0"/>
              <a:t>、會員系統、訂單系統</a:t>
            </a:r>
            <a:endParaRPr lang="en-US" altLang="zh-TW" sz="2000" dirty="0" smtClean="0"/>
          </a:p>
          <a:p>
            <a:pPr>
              <a:lnSpc>
                <a:spcPts val="3600"/>
              </a:lnSpc>
            </a:pPr>
            <a:r>
              <a:rPr lang="zh-TW" altLang="en-US" sz="2400" dirty="0" smtClean="0"/>
              <a:t>張子平：</a:t>
            </a:r>
            <a:r>
              <a:rPr lang="zh-TW" altLang="en-US" sz="2000" dirty="0" smtClean="0"/>
              <a:t>網頁建置、購物車、會員系統、訂單系統</a:t>
            </a:r>
            <a:endParaRPr lang="en-US" altLang="zh-TW" sz="2000" dirty="0" smtClean="0"/>
          </a:p>
          <a:p>
            <a:pPr>
              <a:lnSpc>
                <a:spcPts val="3600"/>
              </a:lnSpc>
            </a:pPr>
            <a:endParaRPr lang="en-US" altLang="zh-TW" sz="2000" dirty="0" smtClean="0"/>
          </a:p>
          <a:p>
            <a:pPr>
              <a:lnSpc>
                <a:spcPts val="3600"/>
              </a:lnSpc>
            </a:pPr>
            <a:endParaRPr lang="en-US" altLang="zh-TW" sz="20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組員分工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78694" y="2030970"/>
            <a:ext cx="8020050" cy="368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訂單系統</a:t>
            </a:r>
            <a:r>
              <a:rPr lang="en-US" altLang="zh-TW" dirty="0"/>
              <a:t>-</a:t>
            </a:r>
            <a:r>
              <a:rPr lang="zh-TW" altLang="en-US" dirty="0"/>
              <a:t>查詢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617296" y="12594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訂單查詢</a:t>
            </a:r>
          </a:p>
        </p:txBody>
      </p:sp>
      <p:sp>
        <p:nvSpPr>
          <p:cNvPr id="8" name="向下箭號 7"/>
          <p:cNvSpPr/>
          <p:nvPr/>
        </p:nvSpPr>
        <p:spPr>
          <a:xfrm>
            <a:off x="7617296" y="5795971"/>
            <a:ext cx="144016" cy="369333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15218" y="6156012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查詢購買細項</a:t>
            </a:r>
          </a:p>
        </p:txBody>
      </p:sp>
      <p:sp>
        <p:nvSpPr>
          <p:cNvPr id="10" name="向下箭號 7">
            <a:extLst>
              <a:ext uri="{FF2B5EF4-FFF2-40B4-BE49-F238E27FC236}">
                <a16:creationId xmlns="" xmlns:a16="http://schemas.microsoft.com/office/drawing/2014/main" id="{BEA88A21-88D0-46E3-885F-997887ED74ED}"/>
              </a:ext>
            </a:extLst>
          </p:cNvPr>
          <p:cNvSpPr/>
          <p:nvPr/>
        </p:nvSpPr>
        <p:spPr>
          <a:xfrm rot="10800000">
            <a:off x="8121352" y="1589743"/>
            <a:ext cx="144016" cy="369333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404763" y="1124744"/>
            <a:ext cx="7116123" cy="524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訂單系統</a:t>
            </a:r>
            <a:r>
              <a:rPr lang="en-US" altLang="zh-TW" dirty="0"/>
              <a:t>-</a:t>
            </a:r>
            <a:r>
              <a:rPr lang="zh-TW" altLang="en-US" dirty="0"/>
              <a:t>明細</a:t>
            </a: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720752" y="2996952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>
                    <a:lumMod val="50000"/>
                  </a:schemeClr>
                </a:solidFill>
              </a:rPr>
              <a:t>DEMO</a:t>
            </a:r>
            <a:r>
              <a:rPr lang="zh-TW" altLang="en-US" sz="4000" dirty="0" smtClean="0">
                <a:solidFill>
                  <a:schemeClr val="accent1">
                    <a:lumMod val="50000"/>
                  </a:schemeClr>
                </a:solidFill>
              </a:rPr>
              <a:t> 廚房助手</a:t>
            </a:r>
          </a:p>
        </p:txBody>
      </p:sp>
      <p:sp>
        <p:nvSpPr>
          <p:cNvPr id="3" name="等腰三角形 2">
            <a:hlinkClick r:id="rId2" action="ppaction://hlinkfile"/>
          </p:cNvPr>
          <p:cNvSpPr/>
          <p:nvPr/>
        </p:nvSpPr>
        <p:spPr>
          <a:xfrm rot="5400000">
            <a:off x="6789204" y="3176972"/>
            <a:ext cx="432048" cy="360040"/>
          </a:xfrm>
          <a:prstGeom prst="triangle">
            <a:avLst/>
          </a:prstGeom>
          <a:solidFill>
            <a:schemeClr val="accent6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47238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20552" y="1196752"/>
            <a:ext cx="8280920" cy="5112568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sz="2400" dirty="0" smtClean="0"/>
              <a:t>前端</a:t>
            </a:r>
            <a:endParaRPr lang="en-US" altLang="zh-TW" sz="2400" dirty="0" smtClean="0"/>
          </a:p>
          <a:p>
            <a:pPr lvl="2">
              <a:lnSpc>
                <a:spcPts val="3600"/>
              </a:lnSpc>
            </a:pPr>
            <a:r>
              <a:rPr lang="en-US" altLang="zh-TW" dirty="0" smtClean="0"/>
              <a:t>HTML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CSS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jQuery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AJAX</a:t>
            </a:r>
          </a:p>
          <a:p>
            <a:pPr>
              <a:lnSpc>
                <a:spcPts val="3600"/>
              </a:lnSpc>
            </a:pPr>
            <a:r>
              <a:rPr lang="zh-TW" altLang="en-US" sz="2400" dirty="0" smtClean="0"/>
              <a:t>後端</a:t>
            </a:r>
            <a:endParaRPr lang="en-US" altLang="zh-TW" sz="2400" dirty="0" smtClean="0"/>
          </a:p>
          <a:p>
            <a:pPr lvl="2">
              <a:lnSpc>
                <a:spcPts val="3600"/>
              </a:lnSpc>
            </a:pPr>
            <a:r>
              <a:rPr lang="en-US" altLang="zh-TW" dirty="0" smtClean="0"/>
              <a:t>C#</a:t>
            </a:r>
            <a:r>
              <a:rPr lang="zh-TW" altLang="en-US" dirty="0" smtClean="0"/>
              <a:t>、</a:t>
            </a:r>
            <a:r>
              <a:rPr lang="en-US" altLang="zh-TW" smtClean="0"/>
              <a:t>ASP.NET  </a:t>
            </a:r>
            <a:r>
              <a:rPr lang="en-US" altLang="zh-TW" dirty="0" smtClean="0"/>
              <a:t>MVC</a:t>
            </a:r>
            <a:endParaRPr lang="en-US" altLang="zh-TW" dirty="0" smtClean="0"/>
          </a:p>
          <a:p>
            <a:pPr>
              <a:lnSpc>
                <a:spcPts val="3600"/>
              </a:lnSpc>
            </a:pPr>
            <a:r>
              <a:rPr lang="zh-TW" altLang="en-US" sz="2400" dirty="0" smtClean="0"/>
              <a:t>資料庫</a:t>
            </a:r>
            <a:endParaRPr lang="en-US" altLang="zh-TW" sz="2400" dirty="0" smtClean="0"/>
          </a:p>
          <a:p>
            <a:pPr lvl="2">
              <a:lnSpc>
                <a:spcPts val="3600"/>
              </a:lnSpc>
            </a:pPr>
            <a:r>
              <a:rPr lang="en-US" altLang="zh-TW" dirty="0" smtClean="0"/>
              <a:t>MS SQL</a:t>
            </a:r>
          </a:p>
          <a:p>
            <a:pPr>
              <a:lnSpc>
                <a:spcPts val="3600"/>
              </a:lnSpc>
            </a:pPr>
            <a:r>
              <a:rPr lang="zh-TW" altLang="en-US" sz="2400" dirty="0" smtClean="0"/>
              <a:t>應用軟體</a:t>
            </a:r>
            <a:endParaRPr lang="en-US" altLang="zh-TW" sz="2400" dirty="0" smtClean="0"/>
          </a:p>
          <a:p>
            <a:pPr lvl="2">
              <a:lnSpc>
                <a:spcPts val="3600"/>
              </a:lnSpc>
            </a:pPr>
            <a:r>
              <a:rPr lang="en-US" altLang="zh-TW" dirty="0" smtClean="0"/>
              <a:t>Visual Studio 2019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SSMS</a:t>
            </a:r>
          </a:p>
          <a:p>
            <a:pPr lvl="2">
              <a:lnSpc>
                <a:spcPts val="3600"/>
              </a:lnSpc>
            </a:pPr>
            <a:endParaRPr lang="en-US" altLang="zh-TW" sz="1800" dirty="0" smtClean="0"/>
          </a:p>
          <a:p>
            <a:pPr lvl="2">
              <a:lnSpc>
                <a:spcPts val="3600"/>
              </a:lnSpc>
              <a:buNone/>
            </a:pPr>
            <a:endParaRPr lang="en-US" altLang="zh-TW" dirty="0" smtClean="0"/>
          </a:p>
          <a:p>
            <a:pPr lvl="2">
              <a:lnSpc>
                <a:spcPts val="3600"/>
              </a:lnSpc>
              <a:buNone/>
            </a:pP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應用技術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accent1"/>
                </a:solidFill>
              </a:rPr>
              <a:t>T</a:t>
            </a:r>
            <a:r>
              <a:rPr lang="en-US" altLang="zh-TW" sz="4000" dirty="0" smtClean="0">
                <a:solidFill>
                  <a:schemeClr val="accent2"/>
                </a:solidFill>
              </a:rPr>
              <a:t>h</a:t>
            </a:r>
            <a:r>
              <a:rPr lang="en-US" altLang="zh-TW" sz="4000" dirty="0" smtClean="0">
                <a:solidFill>
                  <a:schemeClr val="accent3"/>
                </a:solidFill>
              </a:rPr>
              <a:t>a</a:t>
            </a:r>
            <a:r>
              <a:rPr lang="en-US" altLang="zh-TW" sz="4000" dirty="0" smtClean="0">
                <a:solidFill>
                  <a:schemeClr val="accent4"/>
                </a:solidFill>
              </a:rPr>
              <a:t>n</a:t>
            </a:r>
            <a:r>
              <a:rPr lang="en-US" altLang="zh-TW" sz="4000" dirty="0" smtClean="0">
                <a:solidFill>
                  <a:schemeClr val="accent5"/>
                </a:solidFill>
              </a:rPr>
              <a:t>k</a:t>
            </a:r>
            <a:r>
              <a:rPr lang="en-US" altLang="zh-TW" sz="4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 smtClean="0">
                <a:solidFill>
                  <a:schemeClr val="accent6"/>
                </a:solidFill>
              </a:rPr>
              <a:t>y</a:t>
            </a:r>
            <a:r>
              <a:rPr lang="en-US" altLang="zh-TW" sz="4000" dirty="0" smtClean="0">
                <a:solidFill>
                  <a:schemeClr val="accent1"/>
                </a:solidFill>
              </a:rPr>
              <a:t>o</a:t>
            </a:r>
            <a:r>
              <a:rPr lang="en-US" altLang="zh-TW" sz="4000" dirty="0" smtClean="0">
                <a:solidFill>
                  <a:schemeClr val="accent3"/>
                </a:solidFill>
              </a:rPr>
              <a:t>u</a:t>
            </a:r>
            <a:endParaRPr lang="zh-TW" altLang="en-US" sz="40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47238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 smtClean="0"/>
              <a:t>動機發想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20752" y="2708920"/>
            <a:ext cx="4464496" cy="145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1"/>
                </a:solidFill>
              </a:rPr>
              <a:t>家庭主婦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1"/>
                </a:solidFill>
              </a:rPr>
              <a:t>單身族群</a:t>
            </a:r>
          </a:p>
        </p:txBody>
      </p:sp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7" name="圖片 6" descr="Fotolia_60843949_Subscription_1@1200x1200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72480" y="1124744"/>
            <a:ext cx="5616624" cy="3744416"/>
          </a:xfrm>
          <a:prstGeom prst="rect">
            <a:avLst/>
          </a:prstGeom>
        </p:spPr>
      </p:pic>
      <p:sp>
        <p:nvSpPr>
          <p:cNvPr id="9" name="標題 3"/>
          <p:cNvSpPr txBox="1">
            <a:spLocks/>
          </p:cNvSpPr>
          <p:nvPr/>
        </p:nvSpPr>
        <p:spPr>
          <a:xfrm>
            <a:off x="632520" y="404664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我們的服務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61184" y="5373216"/>
            <a:ext cx="7344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我們販售處理好的新鮮食材包，讓您無須清洗、切菜，只要下鍋翻炒，即可享用。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*另有新鮮食材販售。​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00472" y="5301208"/>
            <a:ext cx="2160240" cy="648072"/>
          </a:xfrm>
          <a:prstGeom prst="round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C:\Users\USER\Downloads\project0720\projectNew\images\logo4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4488" y="5373216"/>
            <a:ext cx="1905000" cy="51435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249144" y="1124744"/>
            <a:ext cx="3024336" cy="378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風格理念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6496" y="980728"/>
            <a:ext cx="9145016" cy="5565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ts val="3600"/>
              </a:lnSpc>
            </a:pPr>
            <a:r>
              <a:rPr lang="zh-TW" altLang="en-US" dirty="0" smtClean="0"/>
              <a:t>可讓客戶自由選擇蔬菜、肉類、水果</a:t>
            </a:r>
            <a:endParaRPr lang="en-US" altLang="zh-TW" dirty="0" smtClean="0"/>
          </a:p>
          <a:p>
            <a:pPr lvl="2">
              <a:lnSpc>
                <a:spcPts val="3600"/>
              </a:lnSpc>
            </a:pPr>
            <a:r>
              <a:rPr lang="zh-TW" altLang="en-US" dirty="0" smtClean="0"/>
              <a:t>並附上料理，我們有提供低鈉、低熱量、</a:t>
            </a:r>
            <a:endParaRPr lang="en-US" altLang="zh-TW" dirty="0" smtClean="0"/>
          </a:p>
          <a:p>
            <a:pPr lvl="2">
              <a:lnSpc>
                <a:spcPts val="3600"/>
              </a:lnSpc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低</a:t>
            </a:r>
            <a:r>
              <a:rPr lang="en-US" altLang="zh-TW" dirty="0" smtClean="0"/>
              <a:t>GI</a:t>
            </a:r>
            <a:r>
              <a:rPr lang="zh-TW" altLang="en-US" dirty="0" smtClean="0"/>
              <a:t>料理與製作方式！</a:t>
            </a:r>
            <a:endParaRPr lang="en-US" altLang="zh-TW" dirty="0" smtClean="0"/>
          </a:p>
          <a:p>
            <a:pPr lvl="2">
              <a:lnSpc>
                <a:spcPts val="3600"/>
              </a:lnSpc>
            </a:pPr>
            <a:r>
              <a:rPr lang="zh-TW" altLang="en-US" dirty="0" smtClean="0"/>
              <a:t>我們提供購物服務，可買食材或料理，</a:t>
            </a:r>
            <a:endParaRPr lang="en-US" altLang="zh-TW" dirty="0" smtClean="0"/>
          </a:p>
          <a:p>
            <a:pPr marL="809625" lvl="2" indent="0">
              <a:lnSpc>
                <a:spcPts val="3600"/>
              </a:lnSpc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也提供料理製作教學。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找食材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/>
          <a:srcRect b="1639"/>
          <a:stretch>
            <a:fillRect/>
          </a:stretch>
        </p:blipFill>
        <p:spPr bwMode="auto">
          <a:xfrm>
            <a:off x="344488" y="1988840"/>
            <a:ext cx="922206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20552" y="83671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提供各式各樣的食材，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滑鼠移上來即顯示食材簡介，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以及購物訊息。</a:t>
            </a:r>
          </a:p>
        </p:txBody>
      </p:sp>
      <p:sp>
        <p:nvSpPr>
          <p:cNvPr id="6" name="向上箭號 5"/>
          <p:cNvSpPr/>
          <p:nvPr/>
        </p:nvSpPr>
        <p:spPr>
          <a:xfrm>
            <a:off x="2144688" y="1700808"/>
            <a:ext cx="288032" cy="2304256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找食材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分類功能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160912" y="1052736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商品品項分類標籤，分成當季蔬菜、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肉類海鮮、當季水果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9651" y="1988840"/>
            <a:ext cx="915386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向上箭號 8"/>
          <p:cNvSpPr/>
          <p:nvPr/>
        </p:nvSpPr>
        <p:spPr>
          <a:xfrm>
            <a:off x="5385048" y="1700808"/>
            <a:ext cx="288032" cy="1296144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76536" y="1844824"/>
            <a:ext cx="8504443" cy="471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來點菜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313040" y="98072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料理品項分類，分成一般料理、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低鈉、低脂、低</a:t>
            </a:r>
            <a:r>
              <a:rPr lang="en-US" altLang="zh-TW" dirty="0" smtClean="0">
                <a:solidFill>
                  <a:srgbClr val="FFFF00"/>
                </a:solidFill>
              </a:rPr>
              <a:t>GI</a:t>
            </a:r>
            <a:r>
              <a:rPr lang="zh-TW" altLang="en-US" dirty="0" smtClean="0">
                <a:solidFill>
                  <a:srgbClr val="FFFF00"/>
                </a:solidFill>
              </a:rPr>
              <a:t>料理</a:t>
            </a:r>
          </a:p>
        </p:txBody>
      </p:sp>
      <p:sp>
        <p:nvSpPr>
          <p:cNvPr id="8" name="向上箭號 7"/>
          <p:cNvSpPr/>
          <p:nvPr/>
        </p:nvSpPr>
        <p:spPr>
          <a:xfrm>
            <a:off x="5601072" y="1628800"/>
            <a:ext cx="288032" cy="1224136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24608" y="98072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可購買料理包，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並提供料理教學。</a:t>
            </a:r>
          </a:p>
        </p:txBody>
      </p:sp>
      <p:sp>
        <p:nvSpPr>
          <p:cNvPr id="9" name="向上箭號 8"/>
          <p:cNvSpPr/>
          <p:nvPr/>
        </p:nvSpPr>
        <p:spPr>
          <a:xfrm>
            <a:off x="2360712" y="1628800"/>
            <a:ext cx="288032" cy="2160240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767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/>
      <p:bldP spid="9" grpId="0" animBg="1"/>
    </p:bldLst>
  </p:timing>
</p:sld>
</file>

<file path=ppt/theme/theme1.xml><?xml version="1.0" encoding="utf-8"?>
<a:theme xmlns:a="http://schemas.openxmlformats.org/drawingml/2006/main" name="191227_2020簡報範本_dark">
  <a:themeElements>
    <a:clrScheme name="自訂 2">
      <a:dk1>
        <a:srgbClr val="393939"/>
      </a:dk1>
      <a:lt1>
        <a:srgbClr val="FFFFFF"/>
      </a:lt1>
      <a:dk2>
        <a:srgbClr val="AFAFAF"/>
      </a:dk2>
      <a:lt2>
        <a:srgbClr val="E7E7E7"/>
      </a:lt2>
      <a:accent1>
        <a:srgbClr val="FFF2CC"/>
      </a:accent1>
      <a:accent2>
        <a:srgbClr val="42BBC6"/>
      </a:accent2>
      <a:accent3>
        <a:srgbClr val="F0591B"/>
      </a:accent3>
      <a:accent4>
        <a:srgbClr val="FFC000"/>
      </a:accent4>
      <a:accent5>
        <a:srgbClr val="8DCBDA"/>
      </a:accent5>
      <a:accent6>
        <a:srgbClr val="90C115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0簡報範本_dark" id="{4A417FE8-FBB6-40D3-9B8C-A58B0525CCB3}" vid="{BF6734BF-5DB6-4B2A-AF47-A88EDA84BEF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191227_2020簡報範本_dark</Template>
  <TotalTime>2323</TotalTime>
  <Words>394</Words>
  <Application>Microsoft Office PowerPoint</Application>
  <PresentationFormat>A4 紙張 (210x297 公釐)</PresentationFormat>
  <Paragraphs>92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191227_2020簡報範本_dark</vt:lpstr>
      <vt:lpstr>SMIT12 廚房助手</vt:lpstr>
      <vt:lpstr>組員分工</vt:lpstr>
      <vt:lpstr>動機發想</vt:lpstr>
      <vt:lpstr>投影片 3</vt:lpstr>
      <vt:lpstr>風格理念</vt:lpstr>
      <vt:lpstr>功能說明</vt:lpstr>
      <vt:lpstr>找食材</vt:lpstr>
      <vt:lpstr>找食材-分類功能</vt:lpstr>
      <vt:lpstr>來點菜</vt:lpstr>
      <vt:lpstr>特餐介紹</vt:lpstr>
      <vt:lpstr>會員系統-註冊</vt:lpstr>
      <vt:lpstr>會員系統-生日折扣</vt:lpstr>
      <vt:lpstr>會員系統-登入</vt:lpstr>
      <vt:lpstr>會員系統-登入</vt:lpstr>
      <vt:lpstr>會員資料-修改</vt:lpstr>
      <vt:lpstr>購物車系統-加入</vt:lpstr>
      <vt:lpstr>購物車系統-修改</vt:lpstr>
      <vt:lpstr>購物車系統-修改</vt:lpstr>
      <vt:lpstr>購物車系統-送出訂單</vt:lpstr>
      <vt:lpstr>訂單系統-查詢</vt:lpstr>
      <vt:lpstr>訂單系統-明細</vt:lpstr>
      <vt:lpstr>投影片 21</vt:lpstr>
      <vt:lpstr>應用技術</vt:lpstr>
      <vt:lpstr>投影片 23</vt:lpstr>
    </vt:vector>
  </TitlesOfParts>
  <Company>atb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資策會2020簡報範本</dc:title>
  <dc:creator>USER</dc:creator>
  <cp:lastModifiedBy>USER</cp:lastModifiedBy>
  <cp:revision>364</cp:revision>
  <dcterms:created xsi:type="dcterms:W3CDTF">2020-07-21T06:26:25Z</dcterms:created>
  <dcterms:modified xsi:type="dcterms:W3CDTF">2020-07-30T07:50:45Z</dcterms:modified>
</cp:coreProperties>
</file>